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70" r:id="rId15"/>
    <p:sldId id="271" r:id="rId16"/>
    <p:sldId id="272" r:id="rId17"/>
    <p:sldId id="273" r:id="rId18"/>
    <p:sldId id="274" r:id="rId19"/>
    <p:sldId id="269" r:id="rId20"/>
    <p:sldId id="276" r:id="rId21"/>
    <p:sldId id="277" r:id="rId22"/>
    <p:sldId id="275" r:id="rId23"/>
    <p:sldId id="279" r:id="rId24"/>
    <p:sldId id="280" r:id="rId25"/>
    <p:sldId id="278" r:id="rId26"/>
    <p:sldId id="281" r:id="rId27"/>
    <p:sldId id="282" r:id="rId28"/>
    <p:sldId id="283" r:id="rId29"/>
  </p:sldIdLst>
  <p:sldSz cx="14630400" cy="8229600"/>
  <p:notesSz cx="8229600" cy="146304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1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83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32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52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88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9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3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019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077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74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094" y="591264"/>
            <a:ext cx="13130213" cy="1004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MODELAGEM DA PD FORWARD LOOKING PARA UMA INSTITUIÇÃO FINANCEIRA BRASILEIRA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750094" y="1917144"/>
            <a:ext cx="131302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Apresentação de pesquisa para o Programa de Pós-Graduação em Economia.</a:t>
            </a:r>
            <a:endParaRPr lang="en-US" sz="1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4" y="2751520"/>
            <a:ext cx="4088844" cy="15112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0094" y="5605343"/>
            <a:ext cx="131302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Autor: Douglas Luz da Silveira</a:t>
            </a:r>
            <a:endParaRPr lang="en-US" sz="1250" dirty="0"/>
          </a:p>
        </p:txBody>
      </p:sp>
      <p:sp>
        <p:nvSpPr>
          <p:cNvPr id="7" name="Text 3"/>
          <p:cNvSpPr/>
          <p:nvPr/>
        </p:nvSpPr>
        <p:spPr>
          <a:xfrm>
            <a:off x="750094" y="6043255"/>
            <a:ext cx="131302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 err="1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Orientador</a:t>
            </a: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Prof. Dr. Carlos Eduardo </a:t>
            </a:r>
            <a:r>
              <a:rPr lang="en-US" sz="1250" dirty="0" err="1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Schonerwald</a:t>
            </a: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da Silva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750094" y="6481167"/>
            <a:ext cx="131302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Coorientadora: Profa. Dra. Letícia de Oliveira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750094" y="6919079"/>
            <a:ext cx="131302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Local e Data: Porto Alegre, junho de 2025</a:t>
            </a:r>
            <a:endParaRPr lang="en-US" sz="125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9436EED4-F2BD-458A-8816-932E0DAFC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7830"/>
            <a:ext cx="5836801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Variáveis Macroeconômicas</a:t>
            </a:r>
            <a:endParaRPr lang="en-US" sz="330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10" y="2306479"/>
            <a:ext cx="7556421" cy="23085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1628" y="504111"/>
            <a:ext cx="4583192" cy="572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Regressão Linear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28" y="1443514"/>
            <a:ext cx="9235321" cy="628435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A8D2C87-62EC-4D73-994F-BB9071076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635" y="547330"/>
            <a:ext cx="4976455" cy="622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Regressão Linear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35" y="1567458"/>
            <a:ext cx="9206627" cy="611540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2E59615-EC38-4BFD-B87F-1F5120D98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233" y="675084"/>
            <a:ext cx="5159097" cy="644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Regressão Linear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2233" y="1732598"/>
            <a:ext cx="13185934" cy="5821918"/>
          </a:xfrm>
          <a:prstGeom prst="roundRect">
            <a:avLst>
              <a:gd name="adj" fmla="val 148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29853" y="1740218"/>
            <a:ext cx="13170694" cy="5926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36188" y="1871543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Aspecto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525345" y="1871543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Descrição / Resultado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29853" y="2332911"/>
            <a:ext cx="13170694" cy="5926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36188" y="2464237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Variáveis Significativas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525345" y="2464237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IPCA_LAG_1, IPCA_LAG_3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29853" y="2925604"/>
            <a:ext cx="13170694" cy="92273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36188" y="3056930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Ajuste do Modelo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25345" y="3056930"/>
            <a:ext cx="6168866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R² Ajustado = 0.254 → grande parte da variação da PD não explicada pelo modelo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29853" y="3848338"/>
            <a:ext cx="13170694" cy="5926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36188" y="3979664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Multicolinearidade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525345" y="3979664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Todos os VIFs &lt; 5 → ausência de multicolinearidade severa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29853" y="4441031"/>
            <a:ext cx="13170694" cy="12603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36188" y="4572357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dos Resíduos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525345" y="4572357"/>
            <a:ext cx="6168866" cy="997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50"/>
              </a:lnSpc>
              <a:buFontTx/>
              <a:buChar char="-"/>
            </a:pPr>
            <a:r>
              <a:rPr lang="en-US" sz="16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Jarque-Bera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Normalidade OK (p &gt; 0.05) </a:t>
            </a:r>
          </a:p>
          <a:p>
            <a:pPr marL="285750" indent="-285750" algn="l">
              <a:lnSpc>
                <a:spcPts val="2550"/>
              </a:lnSpc>
              <a:buFontTx/>
              <a:buChar char="-"/>
            </a:pPr>
            <a:r>
              <a:rPr lang="en-US" sz="16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Ljung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-Box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Autocorrelação presente (p = 0.0000) </a:t>
            </a:r>
            <a:endParaRPr lang="en-US" sz="1600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285750" indent="-285750" algn="l">
              <a:lnSpc>
                <a:spcPts val="2550"/>
              </a:lnSpc>
              <a:buFontTx/>
              <a:buChar char="-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Breusch-Pagan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Homocedasticidade OK (p &gt; 0.05)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29853" y="5701427"/>
            <a:ext cx="13170694" cy="92273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36188" y="5832753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Backtest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525345" y="5832753"/>
            <a:ext cx="6168866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50"/>
              </a:lnSpc>
              <a:buFontTx/>
              <a:buChar char="-"/>
            </a:pPr>
            <a:r>
              <a:rPr lang="en-US" sz="16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Treino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RMSE = 0.1975 / MAPE = 4.60% </a:t>
            </a:r>
          </a:p>
          <a:p>
            <a:pPr marL="285750" indent="-285750" algn="l">
              <a:lnSpc>
                <a:spcPts val="2550"/>
              </a:lnSpc>
              <a:buFontTx/>
              <a:buChar char="-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RMSE = 0.2922 / MAPE = 8.23% (pior desempenho)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29853" y="6624161"/>
            <a:ext cx="13170694" cy="92273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936188" y="6755487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Conclusão Parcial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525345" y="6755487"/>
            <a:ext cx="6168866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 simples, interpretável, mas com baixa capacidade preditiva para séries temporais e fraca generalização</a:t>
            </a:r>
            <a:endParaRPr lang="en-US" sz="1600"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1F58F038-9956-46AB-B71B-D0702FD37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868" y="520065"/>
            <a:ext cx="4727853" cy="590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SARIMAX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68" y="1489115"/>
            <a:ext cx="8510111" cy="622042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CC90A5F-FF4B-4202-8887-2595E1C8C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5784" y="436602"/>
            <a:ext cx="3970139" cy="496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SARIMAX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4" y="1250394"/>
            <a:ext cx="7930396" cy="654343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32C0E71-C3A8-4023-86FB-064E1CB3C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642" y="442913"/>
            <a:ext cx="4026456" cy="503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SARIMAX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42" y="1268254"/>
            <a:ext cx="7730847" cy="652069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3E871BE-A3E0-4317-AF47-0AFD60DA2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0081" y="511969"/>
            <a:ext cx="4643914" cy="580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SARIMAX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81" y="1463873"/>
            <a:ext cx="9996249" cy="625375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D93C22D-E5F6-4739-B0AF-C5AF0B4C5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439" y="515660"/>
            <a:ext cx="4682133" cy="585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SARIMAX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39" y="1475542"/>
            <a:ext cx="9376053" cy="623839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1CCF5B9-B9DF-4217-9F5D-049DD43FE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43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SARIMAX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36721"/>
            <a:ext cx="13042821" cy="4718447"/>
          </a:xfrm>
          <a:prstGeom prst="roundRect">
            <a:avLst>
              <a:gd name="adj" fmla="val 20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34434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248804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Aspecto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5824" y="248804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Descrição / Resultado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2994660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224" y="313836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Ajuste do Modelo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5824" y="3138368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R² Ajustado = 0.726 → boa capacidade de capturar a dinâmica da série temporal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007882"/>
            <a:ext cx="130275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224" y="415159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dos Resíduos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4151590"/>
            <a:ext cx="60563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en-US" sz="175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Jarque-Bera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Não normal (p = 0.0000) 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en-US" sz="175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Ljung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-Box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Sem autocorrelação (p = 0.9985)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Breusch-Pagan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Homocedasticidade OK (p = 0.5906) 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5384006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224" y="552771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Backtest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5824" y="5527715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Tx/>
              <a:buChar char="-"/>
            </a:pPr>
            <a:r>
              <a:rPr lang="en-US" sz="175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Treino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RMSE = 0.1179 / MAPE = 2.50% </a:t>
            </a:r>
          </a:p>
          <a:p>
            <a:pPr marL="285750" indent="-285750" algn="l">
              <a:lnSpc>
                <a:spcPts val="2850"/>
              </a:lnSpc>
              <a:buFontTx/>
              <a:buChar char="-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RMSE = 0.0743 / MAPE = 2.07%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639722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224" y="654093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Conclusão Parcial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5824" y="654093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 com bom ajuste no treino e em validação.</a:t>
            </a:r>
            <a:endParaRPr lang="en-US" sz="1750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7FF0F6B-8ADC-45E4-AFDD-DFCADEBE3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87422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Introdução e Contexto da IFRS9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 Desafio da IFRS9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Transição para perdas esperadas (ECL).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Antecipar o reconhecimento de provisões.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Incorporar fatores prospectivos e estatísticos.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36215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Regulamentação no Brasil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Resolução nº 2682/1999.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IFRS9 implementada em jan/2018.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Resolução nº 4966/21 aprimora avaliação.</a:t>
            </a:r>
            <a:endParaRPr lang="en-US" sz="175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E45159C-25E5-4344-AE28-E5506C333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70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VAR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09505"/>
            <a:ext cx="12362021" cy="397287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53745C6-40A5-438A-AEE4-CD3DE78BF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6870" y="531852"/>
            <a:ext cx="4835128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VAR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70" y="1522928"/>
            <a:ext cx="10492264" cy="617791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D8F1280-756F-4AE7-8FCC-610885DB3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6521" y="737116"/>
            <a:ext cx="5261372" cy="657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VAR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6521" y="1815584"/>
            <a:ext cx="13157359" cy="5676900"/>
          </a:xfrm>
          <a:prstGeom prst="roundRect">
            <a:avLst>
              <a:gd name="adj" fmla="val 155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44141" y="1823204"/>
            <a:ext cx="13142119" cy="6043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54524" y="1957030"/>
            <a:ext cx="614648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Aspecto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29393" y="1957030"/>
            <a:ext cx="614648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Descrição / Resultado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44141" y="2427565"/>
            <a:ext cx="13142119" cy="94107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54524" y="2561392"/>
            <a:ext cx="614648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Ajuste do Modelo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29393" y="2561392"/>
            <a:ext cx="6146483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R² Ajustado = 0.7022 (para PD) → boa capacidade de capturar a dinâmica interna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44141" y="3368635"/>
            <a:ext cx="13142119" cy="9410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54524" y="3502462"/>
            <a:ext cx="614648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Multicolinearidade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529393" y="3502462"/>
            <a:ext cx="6146483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Impacto limitado no contexto VAR → foco está na estrutura dinâmica entre variáveis, não em coeficientes isolados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44141" y="4309705"/>
            <a:ext cx="13142119" cy="95631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54524" y="4443532"/>
            <a:ext cx="614648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dos Resíduos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529393" y="4443532"/>
            <a:ext cx="6146483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650"/>
              </a:lnSpc>
              <a:buFontTx/>
              <a:buChar char="-"/>
            </a:pPr>
            <a:r>
              <a:rPr lang="en-US" sz="165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Jarque-Bera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Não normal (p = 0.0000) </a:t>
            </a:r>
            <a:endParaRPr lang="en-US" sz="1650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285750" indent="-285750" algn="l">
              <a:lnSpc>
                <a:spcPts val="2650"/>
              </a:lnSpc>
              <a:buFontTx/>
              <a:buChar char="-"/>
            </a:pPr>
            <a:r>
              <a:rPr lang="en-US" sz="165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Ljung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-Box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Sem autocorrelação (p = 0.2371) 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44141" y="5266015"/>
            <a:ext cx="13142119" cy="9410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54524" y="5399842"/>
            <a:ext cx="614648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Backtest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7529393" y="5399842"/>
            <a:ext cx="6146483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650"/>
              </a:lnSpc>
              <a:buFontTx/>
              <a:buChar char="-"/>
            </a:pPr>
            <a:r>
              <a:rPr lang="en-US" sz="165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Treino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RMSE = 0.1186 / MAPE = 2.72% </a:t>
            </a:r>
          </a:p>
          <a:p>
            <a:pPr marL="285750" indent="-285750" algn="l">
              <a:lnSpc>
                <a:spcPts val="2650"/>
              </a:lnSpc>
              <a:buFontTx/>
              <a:buChar char="-"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RMSE = 0.0756 / MAPE = 2.03% (melhor desempenho geral)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44141" y="6207085"/>
            <a:ext cx="13142119" cy="12777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54524" y="6340912"/>
            <a:ext cx="614648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Conclusão Parcial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7529393" y="6340912"/>
            <a:ext cx="6146483" cy="101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 estável, preditivo e eficaz em curto prazo, embora variáveis macroeconômicas tenham baixa significância individual</a:t>
            </a:r>
            <a:endParaRPr lang="en-US" sz="1650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7FBD3E1-1A45-4260-8C0E-673B50FEA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9712" y="432554"/>
            <a:ext cx="3927277" cy="490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XGBoost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12" y="1237536"/>
            <a:ext cx="7000399" cy="655951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C8FDF46-733A-4491-841F-FFE936F7A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820" y="514469"/>
            <a:ext cx="4662964" cy="582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XGBoost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0" y="1470303"/>
            <a:ext cx="9734074" cy="624482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9E9E2E4-579B-43BC-8F5A-C250ED14C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823" y="758666"/>
            <a:ext cx="4842391" cy="605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XGBoost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677823" y="1751171"/>
            <a:ext cx="13274754" cy="5719643"/>
          </a:xfrm>
          <a:prstGeom prst="roundRect">
            <a:avLst>
              <a:gd name="adj" fmla="val 142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85443" y="1758791"/>
            <a:ext cx="13259514" cy="5575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79038" y="1882616"/>
            <a:ext cx="623875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Aspecto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512606" y="1882616"/>
            <a:ext cx="623875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Descrição / Resultado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685443" y="2316361"/>
            <a:ext cx="13259514" cy="8674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879038" y="2440186"/>
            <a:ext cx="623875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Variáveis Mais Importantes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512606" y="2440186"/>
            <a:ext cx="6238756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PIB_LAG_3 (0.4836), CÂMBIO_LAG_6 (0.0804), SELIC_LAG_12 (0.0707) 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685443" y="3183850"/>
            <a:ext cx="13259514" cy="8674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879038" y="3307675"/>
            <a:ext cx="623875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Ajuste do Modelo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7512606" y="3307675"/>
            <a:ext cx="6238756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R² Ajustado = 0.7558 → Melhor ajuste entre os modelos no conjunto de treino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685443" y="4051340"/>
            <a:ext cx="13259514" cy="8674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879038" y="4175165"/>
            <a:ext cx="623875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Multicolinearidade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7512606" y="4175165"/>
            <a:ext cx="6238756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Impacto reduzido → Árvores de decisão com regularização interna lidam bem com variáveis correlacionadas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685443" y="4918829"/>
            <a:ext cx="13259514" cy="8093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879038" y="5042654"/>
            <a:ext cx="623875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dos Resíduos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7512606" y="4984552"/>
            <a:ext cx="623875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Jarque-Bera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Normalidade OK (p = 0.9774) </a:t>
            </a: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7512606" y="5352574"/>
            <a:ext cx="623875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Ljung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-Box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Autocorrelação presente (p = 0.0000) </a:t>
            </a: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❗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685443" y="5728216"/>
            <a:ext cx="13259514" cy="8674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879038" y="5852041"/>
            <a:ext cx="623875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Backtest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7512606" y="5852041"/>
            <a:ext cx="6238756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00"/>
              </a:lnSpc>
              <a:buFontTx/>
              <a:buChar char="-"/>
            </a:pPr>
            <a:r>
              <a:rPr lang="en-US" sz="15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Treino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RMSE = 0.0922 / MAPE = 2.06% </a:t>
            </a:r>
          </a:p>
          <a:p>
            <a:pPr marL="285750" indent="-285750" algn="l">
              <a:lnSpc>
                <a:spcPts val="2400"/>
              </a:lnSpc>
              <a:buFontTx/>
              <a:buChar char="-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RMSE = 0.1030 / MAPE = 2.90% (excelente generalização)</a:t>
            </a:r>
            <a:endParaRPr lang="en-US" sz="1500" dirty="0"/>
          </a:p>
        </p:txBody>
      </p:sp>
      <p:sp>
        <p:nvSpPr>
          <p:cNvPr id="23" name="Shape 21"/>
          <p:cNvSpPr/>
          <p:nvPr/>
        </p:nvSpPr>
        <p:spPr>
          <a:xfrm>
            <a:off x="685443" y="6595705"/>
            <a:ext cx="13259514" cy="8674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879038" y="6719530"/>
            <a:ext cx="623875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Conclusão Parcial</a:t>
            </a:r>
            <a:endParaRPr lang="en-US" sz="1500" dirty="0"/>
          </a:p>
        </p:txBody>
      </p:sp>
      <p:sp>
        <p:nvSpPr>
          <p:cNvPr id="25" name="Text 23"/>
          <p:cNvSpPr/>
          <p:nvPr/>
        </p:nvSpPr>
        <p:spPr>
          <a:xfrm>
            <a:off x="7512606" y="6719530"/>
            <a:ext cx="6238756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Melhor desempenho preditivo geral, mas apresenta autocorrelação nos resíduos e é menos interpretável ("caixa preta")</a:t>
            </a:r>
            <a:endParaRPr lang="en-US" sz="1500" dirty="0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48301A4A-0FBD-4665-805D-DD3DBA08C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1516" y="708898"/>
            <a:ext cx="5011341" cy="626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Impacto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01516" y="1736169"/>
            <a:ext cx="13227368" cy="5784532"/>
          </a:xfrm>
          <a:prstGeom prst="roundRect">
            <a:avLst>
              <a:gd name="adj" fmla="val 145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09136" y="1743789"/>
            <a:ext cx="13214747" cy="5765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09757" y="1871663"/>
            <a:ext cx="179784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3115985" y="1871663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-10%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318403" y="1871663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-5%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20821" y="1871663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+5%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9723239" y="1871663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+10%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1925657" y="1871663"/>
            <a:ext cx="179784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Observações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09136" y="2320290"/>
            <a:ext cx="13214747" cy="12180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09757" y="2448163"/>
            <a:ext cx="179784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Regressão Linear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3115985" y="2448163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0,3019%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5318403" y="2448163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0,1509%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20821" y="2448163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-0,1509%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9723239" y="2448163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-0,3019%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11925657" y="2448163"/>
            <a:ext cx="1797844" cy="962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Maior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variação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embora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impacto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baixo</a:t>
            </a:r>
            <a:endParaRPr lang="en-US" sz="1550" dirty="0"/>
          </a:p>
        </p:txBody>
      </p:sp>
      <p:sp>
        <p:nvSpPr>
          <p:cNvPr id="18" name="Shape 16"/>
          <p:cNvSpPr/>
          <p:nvPr/>
        </p:nvSpPr>
        <p:spPr>
          <a:xfrm>
            <a:off x="709136" y="3538299"/>
            <a:ext cx="13214747" cy="12180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909757" y="3666173"/>
            <a:ext cx="179784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SARIMAX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3115985" y="3666173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0,0461%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5318403" y="3666173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0,0230%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7520821" y="3666173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-0,0230%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9723239" y="3666173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-0,0461%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11925657" y="3666173"/>
            <a:ext cx="1797844" cy="962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Efeito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pequeno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 </a:t>
            </a: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dependente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das </a:t>
            </a: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defasagens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909757" y="4884182"/>
            <a:ext cx="179784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3115985" y="4884182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5318403" y="4884182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7520821" y="4884182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9723239" y="4884182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11925657" y="4884182"/>
            <a:ext cx="1797844" cy="1283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Efeito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nulo</a:t>
            </a:r>
            <a:endParaRPr lang="en-US" sz="1550" dirty="0"/>
          </a:p>
        </p:txBody>
      </p:sp>
      <p:sp>
        <p:nvSpPr>
          <p:cNvPr id="32" name="Shape 30"/>
          <p:cNvSpPr/>
          <p:nvPr/>
        </p:nvSpPr>
        <p:spPr>
          <a:xfrm>
            <a:off x="709136" y="6295073"/>
            <a:ext cx="13214747" cy="12180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909757" y="6422946"/>
            <a:ext cx="179784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XGBoost</a:t>
            </a:r>
            <a:endParaRPr lang="en-US" sz="1550" dirty="0"/>
          </a:p>
        </p:txBody>
      </p:sp>
      <p:sp>
        <p:nvSpPr>
          <p:cNvPr id="34" name="Text 32"/>
          <p:cNvSpPr/>
          <p:nvPr/>
        </p:nvSpPr>
        <p:spPr>
          <a:xfrm>
            <a:off x="3115985" y="6422946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0,0845%</a:t>
            </a:r>
            <a:endParaRPr lang="en-US" sz="1550" dirty="0"/>
          </a:p>
        </p:txBody>
      </p:sp>
      <p:sp>
        <p:nvSpPr>
          <p:cNvPr id="35" name="Text 33"/>
          <p:cNvSpPr/>
          <p:nvPr/>
        </p:nvSpPr>
        <p:spPr>
          <a:xfrm>
            <a:off x="5318403" y="6422946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0,0166%</a:t>
            </a:r>
            <a:endParaRPr lang="en-US" sz="1550" dirty="0"/>
          </a:p>
        </p:txBody>
      </p:sp>
      <p:sp>
        <p:nvSpPr>
          <p:cNvPr id="36" name="Text 34"/>
          <p:cNvSpPr/>
          <p:nvPr/>
        </p:nvSpPr>
        <p:spPr>
          <a:xfrm>
            <a:off x="7520821" y="6422946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-0,0367%</a:t>
            </a:r>
            <a:endParaRPr lang="en-US" sz="1550" dirty="0"/>
          </a:p>
        </p:txBody>
      </p:sp>
      <p:sp>
        <p:nvSpPr>
          <p:cNvPr id="37" name="Text 35"/>
          <p:cNvSpPr/>
          <p:nvPr/>
        </p:nvSpPr>
        <p:spPr>
          <a:xfrm>
            <a:off x="9723239" y="6422946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-0,0947%</a:t>
            </a:r>
            <a:endParaRPr lang="en-US" sz="1550" dirty="0"/>
          </a:p>
        </p:txBody>
      </p:sp>
      <p:sp>
        <p:nvSpPr>
          <p:cNvPr id="38" name="Text 36"/>
          <p:cNvSpPr/>
          <p:nvPr/>
        </p:nvSpPr>
        <p:spPr>
          <a:xfrm>
            <a:off x="11925657" y="6422946"/>
            <a:ext cx="1797844" cy="962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Efeito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não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linear</a:t>
            </a:r>
            <a:endParaRPr lang="en-US" sz="1550" dirty="0"/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39987239-ED50-4595-8F25-E813690D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1873" y="739616"/>
            <a:ext cx="5014079" cy="626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Modelo Escolhido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01873" y="1767364"/>
            <a:ext cx="13226653" cy="5722620"/>
          </a:xfrm>
          <a:prstGeom prst="roundRect">
            <a:avLst>
              <a:gd name="adj" fmla="val 147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09493" y="1774984"/>
            <a:ext cx="13209984" cy="5767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11543" y="1902857"/>
            <a:ext cx="3998000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Critério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318165" y="1902857"/>
            <a:ext cx="3994190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SARIMAX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720977" y="1902857"/>
            <a:ext cx="3998000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Justificativa da Escolha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09493" y="2351723"/>
            <a:ext cx="13209984" cy="8977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11543" y="2479596"/>
            <a:ext cx="3998000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Precisão Preditiva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5318165" y="2479596"/>
            <a:ext cx="3994190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Boa capacidade de capturar a dinâmica temporal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720977" y="2479596"/>
            <a:ext cx="3998000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Reflete bem os padrões históricos de PD e mantém coerência no treino e teste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09493" y="3249454"/>
            <a:ext cx="13209984" cy="12187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11543" y="3377327"/>
            <a:ext cx="3998000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Estabilidade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5318165" y="3377327"/>
            <a:ext cx="3994190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Menor sensibilidade a choques externos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9720977" y="3377327"/>
            <a:ext cx="3998000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Apresenta menor variação no desempenho entre treino e teste em relação à Regressão Linear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09493" y="4468178"/>
            <a:ext cx="13209984" cy="8977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11543" y="4596051"/>
            <a:ext cx="3998000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Interpretabilidade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5318165" y="4596051"/>
            <a:ext cx="3994190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Coeficientes claros e diretamente interpretáveis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9720977" y="4596051"/>
            <a:ext cx="3998000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 a comunicação com gestores, auditores e reguladores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09493" y="5365909"/>
            <a:ext cx="13209984" cy="8977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11543" y="5493782"/>
            <a:ext cx="3998000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Alinhamento com o contexto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5318165" y="5493782"/>
            <a:ext cx="3994190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Adequado para séries temporais, especialmente no mercado de crédito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9720977" y="5493782"/>
            <a:ext cx="3998000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Captura defasagens e sazonalidades características de dados financeiros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709493" y="6263640"/>
            <a:ext cx="13209984" cy="12187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11543" y="6391513"/>
            <a:ext cx="3998000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Comparação com XGBoost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5318165" y="6391513"/>
            <a:ext cx="3994190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Desempenho levemente inferior, mas sem os problemas de "caixa preta" e autocorrelação nos resíduos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9720977" y="6391513"/>
            <a:ext cx="3998000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Prioriza </a:t>
            </a: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explicabilidade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</a:t>
            </a: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os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reguladores</a:t>
            </a:r>
            <a:endParaRPr lang="en-US" sz="1550" dirty="0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AB369754-5E8B-46D2-BE41-536384951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125" y="793671"/>
            <a:ext cx="5883116" cy="552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Contribuições e Limitações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619125" y="1700213"/>
            <a:ext cx="13392150" cy="5735717"/>
          </a:xfrm>
          <a:prstGeom prst="roundRect">
            <a:avLst>
              <a:gd name="adj" fmla="val 129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26745" y="1707832"/>
            <a:ext cx="13376910" cy="5104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03553" y="1821537"/>
            <a:ext cx="633102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Categoria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7495818" y="1821537"/>
            <a:ext cx="633102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Descrição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626745" y="2218253"/>
            <a:ext cx="13376910" cy="12886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803553" y="2331958"/>
            <a:ext cx="633102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Contribuições da Pesquisa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7495818" y="2331958"/>
            <a:ext cx="633102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Aperfeiçoamento de modelos de risco de crédito no contexto brasileiro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7495818" y="2721054"/>
            <a:ext cx="633102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Integração prática de variáveis macroeconômicas na PD Forward Looking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7495818" y="3110151"/>
            <a:ext cx="633102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</a:t>
            </a:r>
            <a:r>
              <a:rPr lang="en-US" sz="13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Comparação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entre metodologias preditivas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626745" y="3506867"/>
            <a:ext cx="13376910" cy="16777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803553" y="3620572"/>
            <a:ext cx="633102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Limitações Encontradas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7495818" y="3620572"/>
            <a:ext cx="633102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Resíduos não normais em SARIMAX e VAR (impacto limitado)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7495818" y="4009668"/>
            <a:ext cx="633102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Autocorrelação nos resíduos da Regressão Linear e XGBoost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7495818" y="4398764"/>
            <a:ext cx="633102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Dependência da qualidade dos dados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7495818" y="4787860"/>
            <a:ext cx="633102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Período analisado restrito (pode não refletir todos os ciclos econômicos)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626745" y="5184577"/>
            <a:ext cx="13376910" cy="22437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803553" y="5298281"/>
            <a:ext cx="633102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Sugestões para Estudos Futuros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7495818" y="5298281"/>
            <a:ext cx="633102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Explorar novas técnicas estatísticas e de ML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7495818" y="5687378"/>
            <a:ext cx="6331029" cy="849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Incluir novas variáveis macroeconômicas como: – Confiança do consumidor– Endividamento e renda– Produção industrial, IPP– Spread bancário e taxa de concessão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7495818" y="6403746"/>
            <a:ext cx="633102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Modelagem de cenários de stress</a:t>
            </a:r>
            <a:endParaRPr lang="en-US" sz="1350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70BD750B-9489-44C8-BBBE-03E7701B4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8891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Relevância e o Problema da PD Forward Looking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466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524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Relevância do Tema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6014918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Mercados voláteis, instabilidade econômica.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530906" y="6513909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Impacto na estabilidade bancária.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530906" y="7012900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Gestão de risco e transparência.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56884" y="54466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194000" y="5524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 Problema da PD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94000" y="601491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Modelos tradicionais não incluem macroeconomia.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194000" y="6513909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IFRS 9 exige integração de fatores macroeconômicos.</a:t>
            </a:r>
            <a:endParaRPr lang="en-US" sz="175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3ACFA01-5C03-4AD1-A9C7-203F72CAD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1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3430429"/>
            <a:ext cx="6015871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Objetivos da Pesquisa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41" y="4470678"/>
            <a:ext cx="1124664" cy="13496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36815" y="469558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Objetivo Principal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36815" y="5181957"/>
            <a:ext cx="11706344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Investigar a relação entre variáveis macroeconômicas e a PD do Banrisul, sob IFRS 9.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41" y="5820370"/>
            <a:ext cx="1124664" cy="1790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36815" y="6045279"/>
            <a:ext cx="2894886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Objetivos Específicos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36815" y="6531650"/>
            <a:ext cx="11706344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Desenvolver e comparar metodologias de PD Forward Looking.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2136815" y="7026354"/>
            <a:ext cx="11706344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Avaliar a capacidade preditiva e estabilidade dos modelos.</a:t>
            </a:r>
            <a:endParaRPr lang="en-US" sz="175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818D5ED-274D-43E9-A21F-B9A7023E1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58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Taxa de Default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748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taxa de default reflete a proporção de empréstimos que não são pagos.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09288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É um indicador crucial para a saúde financeira de instituições e a economia.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073843"/>
            <a:ext cx="7527846" cy="27298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356" y="620554"/>
            <a:ext cx="4503182" cy="562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Base de Dados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274356" y="1453515"/>
            <a:ext cx="7568089" cy="1403866"/>
          </a:xfrm>
          <a:prstGeom prst="roundRect">
            <a:avLst>
              <a:gd name="adj" fmla="val 538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1998" y="1641158"/>
            <a:ext cx="225159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Dados da PD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461998" y="2030492"/>
            <a:ext cx="719280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Mensais do Banrisul.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461998" y="2381607"/>
            <a:ext cx="719280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Período: jan/2018 a dez/2023.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274356" y="3037403"/>
            <a:ext cx="7568089" cy="1403866"/>
          </a:xfrm>
          <a:prstGeom prst="roundRect">
            <a:avLst>
              <a:gd name="adj" fmla="val 538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61998" y="3225046"/>
            <a:ext cx="30891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Variáveis Macroeconômicas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461998" y="3614380"/>
            <a:ext cx="719280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IPEA Data: PIB, IPCA.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461998" y="3965496"/>
            <a:ext cx="719280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Desemprego, Câmbio, Selic.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274356" y="4621292"/>
            <a:ext cx="7568089" cy="1403866"/>
          </a:xfrm>
          <a:prstGeom prst="roundRect">
            <a:avLst>
              <a:gd name="adj" fmla="val 538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61998" y="4808934"/>
            <a:ext cx="225159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Período da Amostra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461998" y="5198269"/>
            <a:ext cx="719280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Treino: jan/2018 a set/2022.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6461998" y="5549384"/>
            <a:ext cx="719280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Teste: out/2022 a dez/2023.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274356" y="6205180"/>
            <a:ext cx="7568089" cy="1403866"/>
          </a:xfrm>
          <a:prstGeom prst="roundRect">
            <a:avLst>
              <a:gd name="adj" fmla="val 538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61998" y="6392823"/>
            <a:ext cx="265878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Tratamento de Variáveis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6461998" y="6782157"/>
            <a:ext cx="719280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Utilização de defasagens (lags).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6461998" y="7133273"/>
            <a:ext cx="719280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Lags: 1, 3, 6 e 12 meses.</a:t>
            </a:r>
            <a:endParaRPr lang="en-US" sz="1400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D9DAFB13-F293-47B5-A902-DBC6AA5A2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672031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90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Modelos Utilizados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697950"/>
            <a:ext cx="7556421" cy="5882640"/>
          </a:xfrm>
          <a:prstGeom prst="roundRect">
            <a:avLst>
              <a:gd name="adj" fmla="val 16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1705570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184927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Regressão Linear Múltipla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1849279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Simples e interpretável.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184927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Supõe linearidade, sensível a outliers.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2718792"/>
            <a:ext cx="7540347" cy="173902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286250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SARIMAX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2862501"/>
            <a:ext cx="205192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Captura sazonalidade e dependência temporal.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2862501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Supõe linearidade, sensível a ordens.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4457819"/>
            <a:ext cx="7540347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4601528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VAR (Vetor Auto-Regressivo)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4601528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Modela variáveis interdependentes.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4601528"/>
            <a:ext cx="205573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Requer estacionariedade, não causalidade.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833943"/>
            <a:ext cx="7540347" cy="173902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5457" y="597765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XGBoost Regressor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5977652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Não linear, alta performance.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5977652"/>
            <a:ext cx="205573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Complexo de interpretar, propenso a overfitting.</a:t>
            </a:r>
            <a:endParaRPr lang="en-US" sz="1750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56AD7B6C-D2BE-4DCD-B0A3-099D17AD8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2698"/>
            <a:ext cx="4711422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Avaliação dos Modelos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793790" y="1419463"/>
            <a:ext cx="7556421" cy="6177439"/>
          </a:xfrm>
          <a:prstGeom prst="roundRect">
            <a:avLst>
              <a:gd name="adj" fmla="val 115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1427083"/>
            <a:ext cx="7541181" cy="7636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71669" y="1536740"/>
            <a:ext cx="154138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Métricas de Desempenho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2860715" y="1536740"/>
            <a:ext cx="15375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MAPE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4745950" y="1536740"/>
            <a:ext cx="153757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Precisão percentual previsões.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6631186" y="1536740"/>
            <a:ext cx="154138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Menor, melhor (0% = perfeito).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801410" y="2190750"/>
            <a:ext cx="7541181" cy="10358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971669" y="2300407"/>
            <a:ext cx="15413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2860715" y="2300407"/>
            <a:ext cx="15375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RMSE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4745950" y="2300407"/>
            <a:ext cx="1537573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Erro absoluto médio, penaliza desvios.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6631186" y="2300407"/>
            <a:ext cx="154138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Menor, melhor; sensível a outliers.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801410" y="3226594"/>
            <a:ext cx="7541181" cy="10358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971669" y="3336250"/>
            <a:ext cx="15413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2860715" y="3336250"/>
            <a:ext cx="15375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AIC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4745950" y="3336250"/>
            <a:ext cx="1537573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Qualidade entre modelos, penaliza complexidade.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6631186" y="3336250"/>
            <a:ext cx="154138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Menor AIC = mais parcimonioso.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801410" y="4262438"/>
            <a:ext cx="7541181" cy="7636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971669" y="4372094"/>
            <a:ext cx="15413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22" name="Text 19"/>
          <p:cNvSpPr/>
          <p:nvPr/>
        </p:nvSpPr>
        <p:spPr>
          <a:xfrm>
            <a:off x="2860715" y="4372094"/>
            <a:ext cx="15375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R² Ajustado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4745950" y="4372094"/>
            <a:ext cx="153757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Variância explicada por variáveis.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6631186" y="4372094"/>
            <a:ext cx="154138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Mais alto é melhor; penaliza excesso.</a:t>
            </a:r>
            <a:endParaRPr lang="en-US" sz="1300" dirty="0"/>
          </a:p>
        </p:txBody>
      </p:sp>
      <p:sp>
        <p:nvSpPr>
          <p:cNvPr id="25" name="Shape 22"/>
          <p:cNvSpPr/>
          <p:nvPr/>
        </p:nvSpPr>
        <p:spPr>
          <a:xfrm>
            <a:off x="801410" y="5026104"/>
            <a:ext cx="7541181" cy="7636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971669" y="5135761"/>
            <a:ext cx="15413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Análise de Resíduos</a:t>
            </a:r>
            <a:endParaRPr lang="en-US" sz="1300" dirty="0"/>
          </a:p>
        </p:txBody>
      </p:sp>
      <p:sp>
        <p:nvSpPr>
          <p:cNvPr id="27" name="Text 24"/>
          <p:cNvSpPr/>
          <p:nvPr/>
        </p:nvSpPr>
        <p:spPr>
          <a:xfrm>
            <a:off x="2860715" y="5135761"/>
            <a:ext cx="15375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Jarque-Bera</a:t>
            </a:r>
            <a:endParaRPr lang="en-US" sz="1300" dirty="0"/>
          </a:p>
        </p:txBody>
      </p:sp>
      <p:sp>
        <p:nvSpPr>
          <p:cNvPr id="28" name="Text 25"/>
          <p:cNvSpPr/>
          <p:nvPr/>
        </p:nvSpPr>
        <p:spPr>
          <a:xfrm>
            <a:off x="4745950" y="5135761"/>
            <a:ext cx="153757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Resíduos seguem distribuição normal.</a:t>
            </a:r>
            <a:endParaRPr lang="en-US" sz="1300" dirty="0"/>
          </a:p>
        </p:txBody>
      </p:sp>
      <p:sp>
        <p:nvSpPr>
          <p:cNvPr id="29" name="Text 26"/>
          <p:cNvSpPr/>
          <p:nvPr/>
        </p:nvSpPr>
        <p:spPr>
          <a:xfrm>
            <a:off x="6631186" y="5135761"/>
            <a:ext cx="154138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 &gt; 0.05 → resíduos normais.</a:t>
            </a:r>
            <a:endParaRPr lang="en-US" sz="1300" dirty="0"/>
          </a:p>
        </p:txBody>
      </p:sp>
      <p:sp>
        <p:nvSpPr>
          <p:cNvPr id="30" name="Shape 27"/>
          <p:cNvSpPr/>
          <p:nvPr/>
        </p:nvSpPr>
        <p:spPr>
          <a:xfrm>
            <a:off x="801410" y="5789771"/>
            <a:ext cx="7541181" cy="10358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971669" y="5899428"/>
            <a:ext cx="15413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32" name="Text 29"/>
          <p:cNvSpPr/>
          <p:nvPr/>
        </p:nvSpPr>
        <p:spPr>
          <a:xfrm>
            <a:off x="2860715" y="5899428"/>
            <a:ext cx="15375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Ljung-Box</a:t>
            </a:r>
            <a:endParaRPr lang="en-US" sz="1300" dirty="0"/>
          </a:p>
        </p:txBody>
      </p:sp>
      <p:sp>
        <p:nvSpPr>
          <p:cNvPr id="33" name="Text 30"/>
          <p:cNvSpPr/>
          <p:nvPr/>
        </p:nvSpPr>
        <p:spPr>
          <a:xfrm>
            <a:off x="4745950" y="5899428"/>
            <a:ext cx="153757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Autocorrelação nos resíduos.</a:t>
            </a:r>
            <a:endParaRPr lang="en-US" sz="1300" dirty="0"/>
          </a:p>
        </p:txBody>
      </p:sp>
      <p:sp>
        <p:nvSpPr>
          <p:cNvPr id="34" name="Text 31"/>
          <p:cNvSpPr/>
          <p:nvPr/>
        </p:nvSpPr>
        <p:spPr>
          <a:xfrm>
            <a:off x="6631186" y="5899428"/>
            <a:ext cx="1541383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 &gt; 0.05 → não autocorrelacionados.</a:t>
            </a:r>
            <a:endParaRPr lang="en-US" sz="1300" dirty="0"/>
          </a:p>
        </p:txBody>
      </p:sp>
      <p:sp>
        <p:nvSpPr>
          <p:cNvPr id="35" name="Shape 32"/>
          <p:cNvSpPr/>
          <p:nvPr/>
        </p:nvSpPr>
        <p:spPr>
          <a:xfrm>
            <a:off x="801410" y="6825615"/>
            <a:ext cx="7541181" cy="7636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971669" y="6935272"/>
            <a:ext cx="15413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37" name="Text 34"/>
          <p:cNvSpPr/>
          <p:nvPr/>
        </p:nvSpPr>
        <p:spPr>
          <a:xfrm>
            <a:off x="2860715" y="6935272"/>
            <a:ext cx="15375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Breusch-Pagan</a:t>
            </a:r>
            <a:endParaRPr lang="en-US" sz="1300" dirty="0"/>
          </a:p>
        </p:txBody>
      </p:sp>
      <p:sp>
        <p:nvSpPr>
          <p:cNvPr id="38" name="Text 35"/>
          <p:cNvSpPr/>
          <p:nvPr/>
        </p:nvSpPr>
        <p:spPr>
          <a:xfrm>
            <a:off x="4745950" y="6935272"/>
            <a:ext cx="153757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Homocedasticidade dos resíduos.</a:t>
            </a:r>
            <a:endParaRPr lang="en-US" sz="1300" dirty="0"/>
          </a:p>
        </p:txBody>
      </p:sp>
      <p:sp>
        <p:nvSpPr>
          <p:cNvPr id="39" name="Text 36"/>
          <p:cNvSpPr/>
          <p:nvPr/>
        </p:nvSpPr>
        <p:spPr>
          <a:xfrm>
            <a:off x="6631186" y="6935272"/>
            <a:ext cx="154138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 &gt; 0.05 → </a:t>
            </a:r>
            <a:r>
              <a:rPr lang="en-US" sz="1300" dirty="0" err="1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variância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1300" dirty="0" err="1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constante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83782"/>
            <a:ext cx="64947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Ferramentas de Análise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732723"/>
            <a:ext cx="30480" cy="3812977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97263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7327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277522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810589"/>
            <a:ext cx="33894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Testes de Série Temporal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330100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ACF: Detecta dependência temporal.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669411" y="379999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PACF: Identifica correlação direta com lags.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669411" y="429899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ADF: Verifica estacionariedade da série.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760012" y="535543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</p:sp>
      <p:sp>
        <p:nvSpPr>
          <p:cNvPr id="13" name="Shape 10"/>
          <p:cNvSpPr/>
          <p:nvPr/>
        </p:nvSpPr>
        <p:spPr>
          <a:xfrm>
            <a:off x="6280190" y="51155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65260" y="515802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669411" y="51933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Multicolinearidade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669411" y="568380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VIF: Quantifica correlação entre variáveis.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669411" y="618279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VIF &lt; 5: aceitável; VIF &gt; 10: problema severo.</a:t>
            </a:r>
            <a:endParaRPr lang="en-US" sz="175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9C937FE-F916-49F4-9CC2-A88BE315D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1318</Words>
  <Application>Microsoft Office PowerPoint</Application>
  <PresentationFormat>Personalizar</PresentationFormat>
  <Paragraphs>262</Paragraphs>
  <Slides>28</Slides>
  <Notes>28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5" baseType="lpstr">
      <vt:lpstr>Arial</vt:lpstr>
      <vt:lpstr>Calibri</vt:lpstr>
      <vt:lpstr>Funnel Sans</vt:lpstr>
      <vt:lpstr>Inter</vt:lpstr>
      <vt:lpstr>Inter Bold</vt:lpstr>
      <vt:lpstr>Mona Sans Semi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Douglas Silveira</cp:lastModifiedBy>
  <cp:revision>10</cp:revision>
  <dcterms:created xsi:type="dcterms:W3CDTF">2025-06-12T17:49:02Z</dcterms:created>
  <dcterms:modified xsi:type="dcterms:W3CDTF">2025-06-14T17:04:59Z</dcterms:modified>
</cp:coreProperties>
</file>